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3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5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309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2017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VOTE %</c:v>
                </c:pt>
                <c:pt idx="1">
                  <c:v>SEATS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49.1</c:v>
                </c:pt>
                <c:pt idx="1">
                  <c:v>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AC-45BD-BE69-C197439E200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2022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VOTE %</c:v>
                </c:pt>
                <c:pt idx="1">
                  <c:v>SEATS</c:v>
                </c:pt>
              </c:strCache>
            </c:strRef>
          </c:cat>
          <c:val>
            <c:numRef>
              <c:f>Sheet1!$C$2:$C$3</c:f>
              <c:numCache>
                <c:formatCode>General</c:formatCode>
                <c:ptCount val="2"/>
                <c:pt idx="0">
                  <c:v>52.5</c:v>
                </c:pt>
                <c:pt idx="1">
                  <c:v>156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7AC-45BD-BE69-C197439E200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950101392"/>
        <c:axId val="950090576"/>
      </c:barChart>
      <c:catAx>
        <c:axId val="9501013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0090576"/>
        <c:crosses val="autoZero"/>
        <c:auto val="1"/>
        <c:lblAlgn val="ctr"/>
        <c:lblOffset val="100"/>
        <c:noMultiLvlLbl val="0"/>
      </c:catAx>
      <c:valAx>
        <c:axId val="9500905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010139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Sheet1!$A$2:$A$3</c:f>
              <c:strCache>
                <c:ptCount val="2"/>
                <c:pt idx="0">
                  <c:v>% INCREASE IN VOTES</c:v>
                </c:pt>
                <c:pt idx="1">
                  <c:v>% INCREASE IN SEATS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3.45</c:v>
                </c:pt>
                <c:pt idx="1">
                  <c:v>31.32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1A6-4C54-AE94-577852DDBE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50092240"/>
        <c:axId val="950085584"/>
      </c:barChart>
      <c:catAx>
        <c:axId val="9500922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0085584"/>
        <c:crosses val="autoZero"/>
        <c:auto val="1"/>
        <c:lblAlgn val="ctr"/>
        <c:lblOffset val="100"/>
        <c:noMultiLvlLbl val="0"/>
      </c:catAx>
      <c:valAx>
        <c:axId val="950085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5009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68670-4529-4EBC-EF6D-FC41801D21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91940C-0D03-947B-C337-9B166D7A82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C9A14-76DC-FD85-5D0D-ABD4630A6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B34C4-D41F-59F5-3F2A-418883D75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8659F-BFEA-C343-AD74-AEFFABC34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3796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3E95F2-8413-DE14-F203-0461BFE48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89720D-1407-7384-3388-9194E524B9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DBA4A7-085E-E31A-57DF-DA6FC59A9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62AA1D-7DF3-E150-A462-82CBE8E2A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8FCB15-648E-9266-E920-780DF5E55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33919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E873A9-1211-9905-CB39-1B5F46B949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C65BCC-70E0-30DB-80B6-309C113DEF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094CC-AF40-50BF-7D37-31A3AEE6A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AD0EF-9751-414C-5A1F-DF54BE8F1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D4E321-75EE-73BF-BC07-4276D465C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9679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57A61-1770-16A1-4FC7-723B1A4E3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5BCC3B-C764-7146-CE80-36B9C35F6D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C0C949-02AA-FD7C-A8D1-0BFEA89FE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CEEC78-5352-4E74-8CFD-08A78F4CD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B78F8-5CBC-0E39-A148-BD142999F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4690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A1B30-F239-0354-1B71-EE8363CE78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BB4894-BD80-600E-9C51-A0D8E8F1F0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88568E-DC3C-449A-E3BE-1B0EED5A8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EA25F-1F43-0C81-D19B-DC80B2711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252E2-7EDA-8F84-A010-5A8926EF4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186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B407C9-C977-3E17-69B5-903D91EE1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FDCF2D-CFBC-F659-3041-5F48769F8E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0D648B-8B4B-0CAF-80CE-43D89748F5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E7F5A6-665A-D47B-05E9-D8E38ABAF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80254-06DA-B287-87E7-E5BE13295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E75B3-60C1-0BD4-B617-F67CA5680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02399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32242-2EC1-DBC2-4C09-82A425B79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CFA2D-A17B-F5E5-D147-301BF7463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FBF0F16-0B0D-6884-6BEB-17644351C2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53C2FF-1740-9DBC-775F-A8DF0E0540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DFD5CA-88BC-AEB3-93FA-BFFCC041D2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1248268-1B75-703E-1684-4CD87B289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5A6701-35A8-5848-3244-40747CFB2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3AB264-41F3-649F-02E6-C4ACDE1F0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003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0E4D5-295A-9E38-120B-4DBEDD83C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70982C-068B-F6C6-48DB-316C500D7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0005BA-09DF-0A81-BF1E-583CF702F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91C817-7876-EB18-0A8C-581947F3D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8044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3FC849-396E-0045-2105-44275FD53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BDA19D-EA52-F66B-573C-91B074EA33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6A0079-F9E1-5C15-B75F-CA82B448B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37149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60C9D-3E39-36F0-EB69-61D5C7C97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3CD2C3-478C-CD6B-4052-AF4BDFE98F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6AF6DF-6DF2-7219-797A-EAC2BCA54D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6CEF5-6175-2A76-0A7D-EF6A48E18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CC0CF-93B8-2C6E-2B9C-A52918ED4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5835B9-C5F6-E0AA-B6EE-0BB526208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73062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B3C71-52AE-BAB9-3CB9-AD15BF331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FA4220-2D0B-F368-5D0D-F6490D7DAE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76615F-57BE-FC96-0E56-830CCBCB5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312961-2451-D403-5EE3-F8B2B5A0A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0897CE-85DA-C3D4-0A69-FE3987944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E2FF3C-1112-42B7-360D-B086B49D6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0379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E273FC-3517-671E-FABE-1218419BF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96893D-1C16-EC27-48D6-871E14DDF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A3693-3585-25CA-DA4A-5E2C8E868B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A2EDE-247A-42F8-8D14-FD44B6E2F791}" type="datetimeFigureOut">
              <a:rPr lang="en-IN" smtClean="0"/>
              <a:t>08-02-2023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25D84F-9F68-2126-3032-4E0F323AB9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8E504C-3597-D55A-424B-1F706A9CCF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4182BA-F6AC-4AAB-9E62-E692B2260DB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4013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9.xml"/><Relationship Id="rId6" Type="http://schemas.openxmlformats.org/officeDocument/2006/relationships/image" Target="../media/image1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chart" Target="../charts/chart1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1.png"/><Relationship Id="rId5" Type="http://schemas.openxmlformats.org/officeDocument/2006/relationships/chart" Target="../charts/chart2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7" Type="http://schemas.openxmlformats.org/officeDocument/2006/relationships/image" Target="../media/image1.png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1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8.xml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18079-15AA-5B4E-87FE-DA482D24B5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767984"/>
          </a:xfrm>
        </p:spPr>
        <p:txBody>
          <a:bodyPr anchor="ctr">
            <a:normAutofit/>
          </a:bodyPr>
          <a:lstStyle/>
          <a:p>
            <a:r>
              <a:rPr lang="en-IN" sz="4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Mangal" panose="02040503050203030202" pitchFamily="18" charset="0"/>
              </a:rPr>
              <a:t>Gujarat-Demographic Voting pattern and the help of AAP to the BJP in ensuring the defeat of the Congress Party</a:t>
            </a:r>
            <a:endParaRPr lang="en-IN" sz="16600" dirty="0"/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C2326BF-B5E2-3CC6-1C40-D4E2C14259C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22509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86"/>
    </mc:Choice>
    <mc:Fallback>
      <p:transition spd="slow" advTm="149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0BDD6140-C8AE-5C8A-C290-A26EAD80924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8609" y="0"/>
            <a:ext cx="14622307" cy="7056255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15BEFD6-8DC3-1180-DFED-6D6459EC062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91748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08"/>
    </mc:Choice>
    <mc:Fallback>
      <p:transition spd="slow" advTm="12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C39EE-11CE-754F-88F9-2FDA6E909A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/>
              <a:t>BJP PERFORMANCE IN 2017 AND 2022</a:t>
            </a: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DE6DAD3F-C4C9-59EB-6522-E06E9A542A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421551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40910A9-C43B-745C-4FDE-6237579249B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23988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68"/>
    </mc:Choice>
    <mc:Fallback>
      <p:transition spd="slow" advTm="238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>
                                            <p:graphicEl>
                                              <a:chart seriesIdx="1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graphicEl>
                                              <a:chart seriesIdx="1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1">
                                            <p:graphicEl>
                                              <a:chart seriesIdx="1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>
                                            <p:graphicEl>
                                              <a:chart seriesIdx="1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1">
                                            <p:graphicEl>
                                              <a:chart seriesIdx="1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  <p:bldGraphic spid="11" grpId="0">
        <p:bldSub>
          <a:bldChart bld="seriesEl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3BF0F-B1EF-E3E6-C90F-483BC69F9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COMPARISON INCREASE OF BJP % VOTE SHARE AND SEATS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673FBD0A-695B-9E23-FD28-7057907D6EC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288198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25165D1-3421-39B0-8396-B9162C4F690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74031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22"/>
    </mc:Choice>
    <mc:Fallback>
      <p:transition spd="slow" advTm="28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Graphic spid="6" grpId="0">
        <p:bldSub>
          <a:bldChart bld="category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EAD6B4-C984-9608-1169-64409EF73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LIBRARIES USED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56BA80D-41CC-0573-8E92-4E066B7385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199" y="2419520"/>
            <a:ext cx="10515601" cy="3042604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EECBBCC-EB23-04E2-62B4-047AE1FFDC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291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49"/>
    </mc:Choice>
    <mc:Fallback>
      <p:transition spd="slow" advTm="132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D9953-0BB4-AD9B-EE1C-92126FC8E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USER PROMPTS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30F5AD4-A81C-EA17-84C3-0ADB5FA52C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838199" y="2034750"/>
            <a:ext cx="10515599" cy="1173196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D187B7E-D02C-9D5F-098F-A71AC88397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199" y="3445030"/>
            <a:ext cx="10579663" cy="1173196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E206A99-5ADF-FB67-DF9D-8FCD35597A5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42564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39"/>
    </mc:Choice>
    <mc:Fallback>
      <p:transition spd="slow" advTm="13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9B3FB-5210-AB91-969F-E17758EBD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THE FUNCTION year_party_basis()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FD2267-372E-EA46-3FC0-AFA5B5EE51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562582" y="1362438"/>
            <a:ext cx="8883570" cy="5171033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EE69FF54-7644-7331-2174-BA64933E1E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55386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03"/>
    </mc:Choice>
    <mc:Fallback>
      <p:transition spd="slow" advTm="272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85DCB-C8F4-17A2-7D2F-6239CC70B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PARTY FUNCTIONS e.g. INC()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B55027-057E-FE92-0064-82DB132EB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985059" y="1417637"/>
            <a:ext cx="8283734" cy="5206186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E7D1790-0B05-B32B-74D7-D4B23991AB1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61515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70"/>
    </mc:Choice>
    <mc:Fallback>
      <p:transition spd="slow" advTm="77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97186-AABF-770B-7CC8-7D8B5542C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Summary Statistics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86664C8-4091-B4D5-3C8F-DEB2A2F968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8851" y="1632815"/>
            <a:ext cx="8214298" cy="496150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F595FF9-0D40-1B20-03A5-8C1037274E9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09492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91"/>
    </mc:Choice>
    <mc:Fallback>
      <p:transition spd="slow" advTm="96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hart, scatter chart&#10;&#10;Description automatically generated">
            <a:extLst>
              <a:ext uri="{FF2B5EF4-FFF2-40B4-BE49-F238E27FC236}">
                <a16:creationId xmlns:a16="http://schemas.microsoft.com/office/drawing/2014/main" id="{2EC61FA2-BCCC-6F3A-D383-2C6BF60E4C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9485" y="-105196"/>
            <a:ext cx="14030413" cy="696319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CEDD2D4-2751-70CA-2052-18BD14BF626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325000" t="-160938" r="-325000" b="-160938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580937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906"/>
    </mc:Choice>
    <mc:Fallback>
      <p:transition spd="slow" advTm="43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3.1|1.7|3.8|3.4|4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.4|1.9|3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1.1|4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2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1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56</Words>
  <Application>Microsoft Office PowerPoint</Application>
  <PresentationFormat>Widescreen</PresentationFormat>
  <Paragraphs>8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Gujarat-Demographic Voting pattern and the help of AAP to the BJP in ensuring the defeat of the Congress Party</vt:lpstr>
      <vt:lpstr>BJP PERFORMANCE IN 2017 AND 2022</vt:lpstr>
      <vt:lpstr>COMPARISON INCREASE OF BJP % VOTE SHARE AND SEATS</vt:lpstr>
      <vt:lpstr>LIBRARIES USED</vt:lpstr>
      <vt:lpstr>USER PROMPTS</vt:lpstr>
      <vt:lpstr>THE FUNCTION year_party_basis()</vt:lpstr>
      <vt:lpstr>PARTY FUNCTIONS e.g. INC()</vt:lpstr>
      <vt:lpstr>Summary Statistics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Gujarat-Demographic Voting pattern and the help of AAP to the BJP in ensuring the defeat of the Congress Party</dc:title>
  <dc:creator>Ajay Maken</dc:creator>
  <cp:lastModifiedBy>Ajay Maken</cp:lastModifiedBy>
  <cp:revision>3</cp:revision>
  <dcterms:created xsi:type="dcterms:W3CDTF">2023-02-07T17:46:50Z</dcterms:created>
  <dcterms:modified xsi:type="dcterms:W3CDTF">2023-02-07T20:08:07Z</dcterms:modified>
</cp:coreProperties>
</file>

<file path=docProps/thumbnail.jpeg>
</file>